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38"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3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5174"/>
  </p:normalViewPr>
  <p:slideViewPr>
    <p:cSldViewPr snapToGrid="0" snapToObjects="1">
      <p:cViewPr varScale="1">
        <p:scale>
          <a:sx n="72" d="100"/>
          <a:sy n="72" d="100"/>
        </p:scale>
        <p:origin x="6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wallk/Data_Science_Capstone_Space_X/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wallk/Data_Science_Capstone_Space_X/blob/main/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wallk/Data_Science_Capstone_Space_X/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wallk/Data_Science_Capstone_Space_X/blob/main/SpaceX_Pyplot.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wallk/Data_Science_Capstone_Space_X/blob/main/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wallk/Data_Science_Capstone_Space_X/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wallk/Data_Science_Capstone_Space_X/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59046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Edgard </a:t>
            </a:r>
            <a:r>
              <a:rPr lang="en-US" dirty="0" err="1">
                <a:solidFill>
                  <a:schemeClr val="bg2"/>
                </a:solidFill>
                <a:latin typeface="Abadi"/>
                <a:ea typeface="SF Pro" pitchFamily="2" charset="0"/>
                <a:cs typeface="SF Pro" pitchFamily="2" charset="0"/>
              </a:rPr>
              <a:t>Wallyson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Morais</a:t>
            </a:r>
            <a:r>
              <a:rPr lang="en-US" dirty="0">
                <a:solidFill>
                  <a:schemeClr val="bg2"/>
                </a:solidFill>
                <a:latin typeface="Abadi"/>
                <a:ea typeface="SF Pro" pitchFamily="2" charset="0"/>
                <a:cs typeface="SF Pro" pitchFamily="2" charset="0"/>
              </a:rPr>
              <a:t> Martins</a:t>
            </a:r>
          </a:p>
          <a:p>
            <a:r>
              <a:rPr lang="en-US" dirty="0">
                <a:solidFill>
                  <a:schemeClr val="bg2"/>
                </a:solidFill>
                <a:latin typeface="Abadi" panose="020B0604020104020204" pitchFamily="34" charset="0"/>
                <a:ea typeface="SF Pro" pitchFamily="2" charset="0"/>
                <a:cs typeface="SF Pro" pitchFamily="2" charset="0"/>
              </a:rPr>
              <a:t>07/09/2022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31560CDA-40FB-4525-AAEE-69BC3BE36F65}"/>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I performed exploratory data analysis and determined the training labels.</a:t>
            </a:r>
          </a:p>
          <a:p>
            <a:r>
              <a:rPr lang="en-US" sz="2200" dirty="0">
                <a:solidFill>
                  <a:schemeClr val="accent3">
                    <a:lumMod val="25000"/>
                  </a:schemeClr>
                </a:solidFill>
                <a:latin typeface="Abadi" panose="020B0604020104020204" pitchFamily="34" charset="0"/>
              </a:rPr>
              <a:t>I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I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https://github.com/Ewallk/Data_Science_Capstone_Space_X/blob/main/labs-jupyter-spacex-Data%20wrangling.ipynb</a:t>
            </a:r>
            <a:endParaRPr lang="en-US" dirty="0"/>
          </a:p>
          <a:p>
            <a:endParaRPr lang="en-US" dirty="0"/>
          </a:p>
        </p:txBody>
      </p:sp>
      <p:pic>
        <p:nvPicPr>
          <p:cNvPr id="7" name="Picture 2">
            <a:extLst>
              <a:ext uri="{FF2B5EF4-FFF2-40B4-BE49-F238E27FC236}">
                <a16:creationId xmlns:a16="http://schemas.microsoft.com/office/drawing/2014/main" id="{6EC6F061-B32C-4697-8A74-E9C98FBF7616}"/>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EF3E48A-A9FD-407F-AA5D-BC9579F82879}"/>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7" name="Content Placeholder 4">
            <a:extLst>
              <a:ext uri="{FF2B5EF4-FFF2-40B4-BE49-F238E27FC236}">
                <a16:creationId xmlns:a16="http://schemas.microsoft.com/office/drawing/2014/main" id="{550AA715-C674-4477-9000-675840024B3E}"/>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https://github.com/Ewallk/Data_Science_Capstone_Space_X/blob/main/jupyter-labs-eda-dataviz%20(1).ipynb</a:t>
            </a:r>
            <a:endParaRPr lang="en-US" dirty="0"/>
          </a:p>
        </p:txBody>
      </p:sp>
      <p:pic>
        <p:nvPicPr>
          <p:cNvPr id="10" name="Imagem 9">
            <a:extLst>
              <a:ext uri="{FF2B5EF4-FFF2-40B4-BE49-F238E27FC236}">
                <a16:creationId xmlns:a16="http://schemas.microsoft.com/office/drawing/2014/main" id="{4D8C3F1D-098A-4E3F-9FAB-4ADE46EF2757}"/>
              </a:ext>
            </a:extLst>
          </p:cNvPr>
          <p:cNvPicPr>
            <a:picLocks noChangeAspect="1"/>
          </p:cNvPicPr>
          <p:nvPr/>
        </p:nvPicPr>
        <p:blipFill rotWithShape="1">
          <a:blip r:embed="rId4"/>
          <a:srcRect l="24239" t="45215" r="48370" b="19792"/>
          <a:stretch/>
        </p:blipFill>
        <p:spPr>
          <a:xfrm>
            <a:off x="1261906" y="3628967"/>
            <a:ext cx="4171485" cy="2996185"/>
          </a:xfrm>
          <a:prstGeom prst="rect">
            <a:avLst/>
          </a:prstGeom>
        </p:spPr>
      </p:pic>
      <p:pic>
        <p:nvPicPr>
          <p:cNvPr id="12" name="Imagem 11">
            <a:extLst>
              <a:ext uri="{FF2B5EF4-FFF2-40B4-BE49-F238E27FC236}">
                <a16:creationId xmlns:a16="http://schemas.microsoft.com/office/drawing/2014/main" id="{CB462DD2-DDD2-40F9-89DC-B8713352BB0A}"/>
              </a:ext>
            </a:extLst>
          </p:cNvPr>
          <p:cNvPicPr>
            <a:picLocks noChangeAspect="1"/>
          </p:cNvPicPr>
          <p:nvPr/>
        </p:nvPicPr>
        <p:blipFill rotWithShape="1">
          <a:blip r:embed="rId5"/>
          <a:srcRect l="24348" t="40190" r="48587" b="28104"/>
          <a:stretch/>
        </p:blipFill>
        <p:spPr>
          <a:xfrm>
            <a:off x="6349217" y="1439381"/>
            <a:ext cx="4731109" cy="311607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55C0F5B1-1454-4921-BC4C-9F7572E37BBF}"/>
              </a:ext>
            </a:extLst>
          </p:cNvPr>
          <p:cNvSpPr txBox="1">
            <a:spLocks/>
          </p:cNvSpPr>
          <p:nvPr/>
        </p:nvSpPr>
        <p:spPr>
          <a:xfrm>
            <a:off x="770010" y="1396720"/>
            <a:ext cx="9745589" cy="51896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I applied EDA with SQL to get insight from the data. I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https://github.com/Ewallk/Data_Science_Capstone_Space_X/blob/main/EDA%20with%20SQL.ipynb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BC467911-6912-4227-9142-EC05F2A7FD31}"/>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I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I calculated the distances between a launch site to its proximities. I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5" name="Picture 2">
            <a:extLst>
              <a:ext uri="{FF2B5EF4-FFF2-40B4-BE49-F238E27FC236}">
                <a16:creationId xmlns:a16="http://schemas.microsoft.com/office/drawing/2014/main" id="{78295833-CD0C-496F-9B5E-FC8AF86B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33" y="2124103"/>
            <a:ext cx="8426204" cy="410228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B0776B58-AAF8-46EB-99FB-B9168A4E47B8}"/>
              </a:ext>
            </a:extLst>
          </p:cNvPr>
          <p:cNvSpPr txBox="1">
            <a:spLocks/>
          </p:cNvSpPr>
          <p:nvPr/>
        </p:nvSpPr>
        <p:spPr>
          <a:xfrm>
            <a:off x="838200" y="1507254"/>
            <a:ext cx="10515600" cy="616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Screenshot of the map;</a:t>
            </a:r>
          </a:p>
          <a:p>
            <a:endParaRPr lang="en-US" dirty="0"/>
          </a:p>
        </p:txBody>
      </p:sp>
    </p:spTree>
    <p:extLst>
      <p:ext uri="{BB962C8B-B14F-4D97-AF65-F5344CB8AC3E}">
        <p14:creationId xmlns:p14="http://schemas.microsoft.com/office/powerpoint/2010/main" val="258118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285049D3-A2B3-4675-BA1D-DE76CFEB8689}"/>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I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I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https://github.com/Ewallk/Data_Science_Capstone_Space_X/blob/main/SpaceX_Pyplot.py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9E6EDBA-467C-4E1A-9B4D-FE46B3FC44BB}"/>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I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I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I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https://github.com/Ewallk/Data_Science_Capstone_Space_X/blob/main/SpaceX_Machine%20Learning%20Prediction_Part_5%20(1).ipynb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6A6D538B-1AF3-4EC4-8992-DEE16D49C3B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E911111D-73B0-440B-BA48-1AD64115BBAD}"/>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A1B59F-7533-4B26-9C14-CAD2FDF2CF97}"/>
              </a:ext>
            </a:extLst>
          </p:cNvPr>
          <p:cNvPicPr>
            <a:picLocks noChangeAspect="1"/>
          </p:cNvPicPr>
          <p:nvPr/>
        </p:nvPicPr>
        <p:blipFill>
          <a:blip r:embed="rId3"/>
          <a:stretch>
            <a:fillRect/>
          </a:stretch>
        </p:blipFill>
        <p:spPr>
          <a:xfrm>
            <a:off x="816113" y="3181794"/>
            <a:ext cx="10559773" cy="2662415"/>
          </a:xfrm>
          <a:prstGeom prst="rect">
            <a:avLst/>
          </a:prstGeom>
        </p:spPr>
      </p:pic>
      <p:sp>
        <p:nvSpPr>
          <p:cNvPr id="7" name="Content Placeholder 2">
            <a:extLst>
              <a:ext uri="{FF2B5EF4-FFF2-40B4-BE49-F238E27FC236}">
                <a16:creationId xmlns:a16="http://schemas.microsoft.com/office/drawing/2014/main" id="{5B6E0013-6141-465A-947C-83186F79F835}"/>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 found that as greater payload mass for launch site CCAFS SLC 40 is, greater is the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BE200347-0FAC-498B-8CC6-4FFB74CD433F}"/>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Imagem 7">
            <a:extLst>
              <a:ext uri="{FF2B5EF4-FFF2-40B4-BE49-F238E27FC236}">
                <a16:creationId xmlns:a16="http://schemas.microsoft.com/office/drawing/2014/main" id="{388C20E2-DEF5-46AA-A0FA-550292EA2BF9}"/>
              </a:ext>
            </a:extLst>
          </p:cNvPr>
          <p:cNvPicPr>
            <a:picLocks noChangeAspect="1"/>
          </p:cNvPicPr>
          <p:nvPr/>
        </p:nvPicPr>
        <p:blipFill rotWithShape="1">
          <a:blip r:embed="rId3"/>
          <a:srcRect l="24239" t="45215" r="48370" b="19792"/>
          <a:stretch/>
        </p:blipFill>
        <p:spPr>
          <a:xfrm>
            <a:off x="5036166" y="1930907"/>
            <a:ext cx="5843869" cy="41973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157323BD-2249-40E7-B614-7280488426E4}"/>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A666B51D-7468-4C27-AF40-C4479EC87D78}"/>
              </a:ext>
            </a:extLst>
          </p:cNvPr>
          <p:cNvPicPr>
            <a:picLocks noChangeAspect="1"/>
          </p:cNvPicPr>
          <p:nvPr/>
        </p:nvPicPr>
        <p:blipFill>
          <a:blip r:embed="rId3"/>
          <a:stretch>
            <a:fillRect/>
          </a:stretch>
        </p:blipFill>
        <p:spPr>
          <a:xfrm>
            <a:off x="551881" y="3235707"/>
            <a:ext cx="10951859" cy="27898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4DE12D72-537C-4F13-AA53-FBC870423831}"/>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F2C6B756-FF20-496F-BA5D-ED321EBEE44C}"/>
              </a:ext>
            </a:extLst>
          </p:cNvPr>
          <p:cNvPicPr>
            <a:picLocks noChangeAspect="1"/>
          </p:cNvPicPr>
          <p:nvPr/>
        </p:nvPicPr>
        <p:blipFill>
          <a:blip r:embed="rId3"/>
          <a:stretch>
            <a:fillRect/>
          </a:stretch>
        </p:blipFill>
        <p:spPr>
          <a:xfrm>
            <a:off x="356824" y="3246783"/>
            <a:ext cx="11365525" cy="26222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18302B03-FD44-4545-81DB-E118718484C8}"/>
              </a:ext>
            </a:extLst>
          </p:cNvPr>
          <p:cNvSpPr txBox="1">
            <a:spLocks/>
          </p:cNvSpPr>
          <p:nvPr/>
        </p:nvSpPr>
        <p:spPr>
          <a:xfrm>
            <a:off x="643469" y="1782981"/>
            <a:ext cx="3623731"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8" name="Imagem 7">
            <a:extLst>
              <a:ext uri="{FF2B5EF4-FFF2-40B4-BE49-F238E27FC236}">
                <a16:creationId xmlns:a16="http://schemas.microsoft.com/office/drawing/2014/main" id="{C258C878-84B5-45BD-B291-7C61A65CF15F}"/>
              </a:ext>
            </a:extLst>
          </p:cNvPr>
          <p:cNvPicPr>
            <a:picLocks noChangeAspect="1"/>
          </p:cNvPicPr>
          <p:nvPr/>
        </p:nvPicPr>
        <p:blipFill rotWithShape="1">
          <a:blip r:embed="rId3"/>
          <a:srcRect l="24348" t="40190" r="48587" b="28104"/>
          <a:stretch/>
        </p:blipFill>
        <p:spPr>
          <a:xfrm>
            <a:off x="5259843" y="1782981"/>
            <a:ext cx="6065527" cy="39949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E44EA5FD-998B-4CE9-BF98-7CE271BAAFB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200" dirty="0">
                <a:latin typeface="Abadi" panose="020B0604020104020204" pitchFamily="34" charset="0"/>
              </a:rPr>
              <a:t>I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8" name="Imagem 7">
            <a:extLst>
              <a:ext uri="{FF2B5EF4-FFF2-40B4-BE49-F238E27FC236}">
                <a16:creationId xmlns:a16="http://schemas.microsoft.com/office/drawing/2014/main" id="{463901CE-4D69-4528-A442-688939F7C833}"/>
              </a:ext>
            </a:extLst>
          </p:cNvPr>
          <p:cNvPicPr>
            <a:picLocks noChangeAspect="1"/>
          </p:cNvPicPr>
          <p:nvPr/>
        </p:nvPicPr>
        <p:blipFill rotWithShape="1">
          <a:blip r:embed="rId3"/>
          <a:srcRect l="7609" t="18234" r="55978" b="44238"/>
          <a:stretch/>
        </p:blipFill>
        <p:spPr>
          <a:xfrm>
            <a:off x="4863546" y="1782981"/>
            <a:ext cx="6549617" cy="35974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A78FC8EB-B974-4BCC-9780-8514D45AF5E5}"/>
              </a:ext>
            </a:extLst>
          </p:cNvPr>
          <p:cNvPicPr>
            <a:picLocks noChangeAspect="1"/>
          </p:cNvPicPr>
          <p:nvPr/>
        </p:nvPicPr>
        <p:blipFill rotWithShape="1">
          <a:blip r:embed="rId3"/>
          <a:srcRect l="7826" t="33035" r="44239" b="28492"/>
          <a:stretch/>
        </p:blipFill>
        <p:spPr>
          <a:xfrm>
            <a:off x="4929808" y="1885122"/>
            <a:ext cx="6842717" cy="3087756"/>
          </a:xfrm>
          <a:prstGeom prst="rect">
            <a:avLst/>
          </a:prstGeom>
        </p:spPr>
      </p:pic>
      <p:sp>
        <p:nvSpPr>
          <p:cNvPr id="7" name="Content Placeholder 2">
            <a:extLst>
              <a:ext uri="{FF2B5EF4-FFF2-40B4-BE49-F238E27FC236}">
                <a16:creationId xmlns:a16="http://schemas.microsoft.com/office/drawing/2014/main" id="{80244760-FE94-41FA-8152-1EC4438CF4B8}"/>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 used the query above to display 5 records where launch sites begin with `CCA`</a:t>
            </a:r>
          </a:p>
          <a:p>
            <a:pPr marL="0" indent="0">
              <a:spcBef>
                <a:spcPts val="1400"/>
              </a:spcBef>
              <a:buNone/>
            </a:pPr>
            <a:endParaRPr lang="en-US" sz="2000" dirty="0"/>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04DF8605-AC77-49E9-8EC0-DD1B11FE1FD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Imagem 7">
            <a:extLst>
              <a:ext uri="{FF2B5EF4-FFF2-40B4-BE49-F238E27FC236}">
                <a16:creationId xmlns:a16="http://schemas.microsoft.com/office/drawing/2014/main" id="{824895F4-A6F1-4D62-8D11-A2938BBFE116}"/>
              </a:ext>
            </a:extLst>
          </p:cNvPr>
          <p:cNvPicPr>
            <a:picLocks noChangeAspect="1"/>
          </p:cNvPicPr>
          <p:nvPr/>
        </p:nvPicPr>
        <p:blipFill rotWithShape="1">
          <a:blip r:embed="rId3"/>
          <a:srcRect l="7392" t="36520" r="50000" b="36032"/>
          <a:stretch/>
        </p:blipFill>
        <p:spPr>
          <a:xfrm>
            <a:off x="4690755" y="1710006"/>
            <a:ext cx="6621443" cy="2398168"/>
          </a:xfrm>
          <a:prstGeom prst="rect">
            <a:avLst/>
          </a:prstGeom>
        </p:spPr>
      </p:pic>
      <p:sp>
        <p:nvSpPr>
          <p:cNvPr id="9" name="Content Placeholder 2">
            <a:extLst>
              <a:ext uri="{FF2B5EF4-FFF2-40B4-BE49-F238E27FC236}">
                <a16:creationId xmlns:a16="http://schemas.microsoft.com/office/drawing/2014/main" id="{5AC4A25C-4596-4F7A-BB16-439A7EEF7083}"/>
              </a:ext>
            </a:extLst>
          </p:cNvPr>
          <p:cNvSpPr txBox="1">
            <a:spLocks/>
          </p:cNvSpPr>
          <p:nvPr/>
        </p:nvSpPr>
        <p:spPr>
          <a:xfrm>
            <a:off x="879802" y="1728608"/>
            <a:ext cx="3745207"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 calculated the total payload carried by boosters from NASA as 619967 using the query:</a:t>
            </a:r>
            <a:endParaRPr lang="en-US" sz="2000"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2B4B01E5-3A64-4748-A8B2-0060E27E076A}"/>
              </a:ext>
            </a:extLst>
          </p:cNvPr>
          <p:cNvSpPr txBox="1">
            <a:spLocks/>
          </p:cNvSpPr>
          <p:nvPr/>
        </p:nvSpPr>
        <p:spPr>
          <a:xfrm>
            <a:off x="648931" y="1921565"/>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latin typeface="Abadi" panose="020B0604020104020204" pitchFamily="34" charset="0"/>
              </a:rPr>
              <a:t>I calculated the average payload mass carried by booster version F9 v1.1 as 6138.29 using the query:</a:t>
            </a:r>
          </a:p>
          <a:p>
            <a:pPr algn="just">
              <a:spcBef>
                <a:spcPts val="1400"/>
              </a:spcBef>
            </a:pPr>
            <a:endParaRPr lang="en-US" sz="2000" dirty="0"/>
          </a:p>
        </p:txBody>
      </p:sp>
      <p:pic>
        <p:nvPicPr>
          <p:cNvPr id="7" name="Imagem 6">
            <a:extLst>
              <a:ext uri="{FF2B5EF4-FFF2-40B4-BE49-F238E27FC236}">
                <a16:creationId xmlns:a16="http://schemas.microsoft.com/office/drawing/2014/main" id="{AB8CD4B2-D6D3-4528-A878-79B30C29CA1E}"/>
              </a:ext>
            </a:extLst>
          </p:cNvPr>
          <p:cNvPicPr>
            <a:picLocks noChangeAspect="1"/>
          </p:cNvPicPr>
          <p:nvPr/>
        </p:nvPicPr>
        <p:blipFill rotWithShape="1">
          <a:blip r:embed="rId3"/>
          <a:srcRect l="7500" t="45156" r="51522" b="27310"/>
          <a:stretch/>
        </p:blipFill>
        <p:spPr>
          <a:xfrm>
            <a:off x="4154425" y="1955612"/>
            <a:ext cx="7306504" cy="26163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51255B6B-43D3-444C-836C-72F6E6A16E6C}"/>
              </a:ext>
            </a:extLst>
          </p:cNvPr>
          <p:cNvPicPr>
            <a:picLocks noChangeAspect="1"/>
          </p:cNvPicPr>
          <p:nvPr/>
        </p:nvPicPr>
        <p:blipFill rotWithShape="1">
          <a:blip r:embed="rId3"/>
          <a:srcRect l="22065" t="50000" r="33152" b="23435"/>
          <a:stretch/>
        </p:blipFill>
        <p:spPr>
          <a:xfrm>
            <a:off x="4438153" y="1944755"/>
            <a:ext cx="7388155" cy="2335697"/>
          </a:xfrm>
          <a:prstGeom prst="rect">
            <a:avLst/>
          </a:prstGeom>
        </p:spPr>
      </p:pic>
      <p:sp>
        <p:nvSpPr>
          <p:cNvPr id="8" name="Content Placeholder 4">
            <a:extLst>
              <a:ext uri="{FF2B5EF4-FFF2-40B4-BE49-F238E27FC236}">
                <a16:creationId xmlns:a16="http://schemas.microsoft.com/office/drawing/2014/main" id="{14685590-1725-4607-A5AA-524B2BA08AC3}"/>
              </a:ext>
            </a:extLst>
          </p:cNvPr>
          <p:cNvSpPr txBox="1">
            <a:spLocks/>
          </p:cNvSpPr>
          <p:nvPr/>
        </p:nvSpPr>
        <p:spPr>
          <a:xfrm>
            <a:off x="643469" y="1782981"/>
            <a:ext cx="3504461"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1800" dirty="0">
                <a:latin typeface="Abadi" panose="020B0604020104020204" pitchFamily="34" charset="0"/>
              </a:rPr>
              <a:t>I observed that the dates of the first successful landing outcome on ground pad was May 1</a:t>
            </a:r>
            <a:r>
              <a:rPr lang="en-US" sz="1800" baseline="30000" dirty="0">
                <a:latin typeface="Abadi" panose="020B0604020104020204" pitchFamily="34" charset="0"/>
              </a:rPr>
              <a:t>st</a:t>
            </a:r>
            <a:r>
              <a:rPr lang="en-US" sz="1800" dirty="0">
                <a:latin typeface="Abadi" panose="020B0604020104020204" pitchFamily="34" charset="0"/>
              </a:rPr>
              <a:t>, 2017</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A37356E2-F333-49B7-9182-5AA9B2057042}"/>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C9608E4D-DC97-4F92-9E98-A72E94C28739}"/>
              </a:ext>
            </a:extLst>
          </p:cNvPr>
          <p:cNvSpPr txBox="1">
            <a:spLocks/>
          </p:cNvSpPr>
          <p:nvPr/>
        </p:nvSpPr>
        <p:spPr>
          <a:xfrm>
            <a:off x="864957" y="1813095"/>
            <a:ext cx="9644017"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latin typeface="Abadi" panose="020B0604020104020204" pitchFamily="34" charset="0"/>
              </a:rPr>
              <a:t>I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lgn="just">
              <a:spcBef>
                <a:spcPts val="1400"/>
              </a:spcBef>
            </a:pPr>
            <a:endParaRPr lang="en-US" sz="2000" dirty="0"/>
          </a:p>
        </p:txBody>
      </p:sp>
      <p:pic>
        <p:nvPicPr>
          <p:cNvPr id="3" name="Imagem 2">
            <a:extLst>
              <a:ext uri="{FF2B5EF4-FFF2-40B4-BE49-F238E27FC236}">
                <a16:creationId xmlns:a16="http://schemas.microsoft.com/office/drawing/2014/main" id="{0829F4F2-0BA5-4F66-B885-483971631FE3}"/>
              </a:ext>
            </a:extLst>
          </p:cNvPr>
          <p:cNvPicPr>
            <a:picLocks noChangeAspect="1"/>
          </p:cNvPicPr>
          <p:nvPr/>
        </p:nvPicPr>
        <p:blipFill rotWithShape="1">
          <a:blip r:embed="rId3"/>
          <a:srcRect l="7935" t="30675" r="14783" b="31185"/>
          <a:stretch/>
        </p:blipFill>
        <p:spPr>
          <a:xfrm>
            <a:off x="993913" y="3184718"/>
            <a:ext cx="9422296" cy="24781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8A851CEF-CABA-4E80-B721-AD811232DE21}"/>
              </a:ext>
            </a:extLst>
          </p:cNvPr>
          <p:cNvSpPr txBox="1">
            <a:spLocks/>
          </p:cNvSpPr>
          <p:nvPr/>
        </p:nvSpPr>
        <p:spPr>
          <a:xfrm>
            <a:off x="833286" y="1779204"/>
            <a:ext cx="9545393"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I used the query below, to find the number of </a:t>
            </a:r>
            <a:r>
              <a:rPr lang="en-US" sz="2000" dirty="0" err="1">
                <a:latin typeface="Abadi" panose="020B0604020104020204" pitchFamily="34" charset="0"/>
              </a:rPr>
              <a:t>MissionOutcome</a:t>
            </a:r>
            <a:r>
              <a:rPr lang="en-US" sz="2000" dirty="0">
                <a:latin typeface="Abadi" panose="020B0604020104020204" pitchFamily="34" charset="0"/>
              </a:rPr>
              <a:t> that was a failure. </a:t>
            </a:r>
          </a:p>
          <a:p>
            <a:pPr>
              <a:spcBef>
                <a:spcPts val="1400"/>
              </a:spcBef>
            </a:pPr>
            <a:endParaRPr lang="en-US" sz="2000" dirty="0"/>
          </a:p>
        </p:txBody>
      </p:sp>
      <p:pic>
        <p:nvPicPr>
          <p:cNvPr id="7" name="Imagem 6">
            <a:extLst>
              <a:ext uri="{FF2B5EF4-FFF2-40B4-BE49-F238E27FC236}">
                <a16:creationId xmlns:a16="http://schemas.microsoft.com/office/drawing/2014/main" id="{1E3AAE25-690D-40BF-9C37-B06790C4859E}"/>
              </a:ext>
            </a:extLst>
          </p:cNvPr>
          <p:cNvPicPr>
            <a:picLocks noChangeAspect="1"/>
          </p:cNvPicPr>
          <p:nvPr/>
        </p:nvPicPr>
        <p:blipFill rotWithShape="1">
          <a:blip r:embed="rId3"/>
          <a:srcRect l="6835" t="30737" r="31229" b="32895"/>
          <a:stretch/>
        </p:blipFill>
        <p:spPr>
          <a:xfrm>
            <a:off x="954782" y="2863385"/>
            <a:ext cx="9423897" cy="31110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1AAD41A4-9611-4092-A0A7-E698FDB98246}"/>
              </a:ext>
            </a:extLst>
          </p:cNvPr>
          <p:cNvPicPr>
            <a:picLocks noChangeAspect="1"/>
          </p:cNvPicPr>
          <p:nvPr/>
        </p:nvPicPr>
        <p:blipFill rotWithShape="1">
          <a:blip r:embed="rId3"/>
          <a:srcRect l="7500" t="20469" r="16739" b="13992"/>
          <a:stretch/>
        </p:blipFill>
        <p:spPr>
          <a:xfrm>
            <a:off x="1722782" y="2492403"/>
            <a:ext cx="8150087" cy="3963959"/>
          </a:xfrm>
          <a:prstGeom prst="rect">
            <a:avLst/>
          </a:prstGeom>
        </p:spPr>
      </p:pic>
      <p:sp>
        <p:nvSpPr>
          <p:cNvPr id="7" name="Content Placeholder 4">
            <a:extLst>
              <a:ext uri="{FF2B5EF4-FFF2-40B4-BE49-F238E27FC236}">
                <a16:creationId xmlns:a16="http://schemas.microsoft.com/office/drawing/2014/main" id="{5BB7138E-590B-4021-8741-BAA56D140B35}"/>
              </a:ext>
            </a:extLst>
          </p:cNvPr>
          <p:cNvSpPr txBox="1">
            <a:spLocks/>
          </p:cNvSpPr>
          <p:nvPr/>
        </p:nvSpPr>
        <p:spPr>
          <a:xfrm>
            <a:off x="833286" y="1779204"/>
            <a:ext cx="10192523"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I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a:p>
            <a:pPr>
              <a:spcBef>
                <a:spcPts val="1400"/>
              </a:spcBef>
            </a:pPr>
            <a:endParaRPr lang="en-US" sz="2000"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4244A11D-2231-4813-B563-A84759818DB9}"/>
              </a:ext>
            </a:extLst>
          </p:cNvPr>
          <p:cNvPicPr>
            <a:picLocks noChangeAspect="1"/>
          </p:cNvPicPr>
          <p:nvPr/>
        </p:nvPicPr>
        <p:blipFill rotWithShape="1">
          <a:blip r:embed="rId3"/>
          <a:srcRect l="7500" t="25108" r="7434" b="40865"/>
          <a:stretch/>
        </p:blipFill>
        <p:spPr>
          <a:xfrm>
            <a:off x="743941" y="2810004"/>
            <a:ext cx="10371211" cy="2332382"/>
          </a:xfrm>
          <a:prstGeom prst="rect">
            <a:avLst/>
          </a:prstGeom>
        </p:spPr>
      </p:pic>
      <p:sp>
        <p:nvSpPr>
          <p:cNvPr id="7" name="Content Placeholder 4">
            <a:extLst>
              <a:ext uri="{FF2B5EF4-FFF2-40B4-BE49-F238E27FC236}">
                <a16:creationId xmlns:a16="http://schemas.microsoft.com/office/drawing/2014/main" id="{B2D36428-1201-4922-8BC8-53BE2ED115F3}"/>
              </a:ext>
            </a:extLst>
          </p:cNvPr>
          <p:cNvSpPr txBox="1">
            <a:spLocks/>
          </p:cNvSpPr>
          <p:nvPr/>
        </p:nvSpPr>
        <p:spPr>
          <a:xfrm>
            <a:off x="833286" y="1779204"/>
            <a:ext cx="10192523"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I used the query below to find the month, the Booster Version and the Launch Site of the successful Mission Outcomes in year 2015.</a:t>
            </a:r>
          </a:p>
          <a:p>
            <a:pPr>
              <a:spcBef>
                <a:spcPts val="1400"/>
              </a:spcBef>
            </a:pPr>
            <a:endParaRPr lang="en-US" sz="2000" dirty="0"/>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FFFE5513-5AE1-4F6F-BA3D-872FD6D2E2E0}"/>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I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I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7" name="Picture 5">
            <a:extLst>
              <a:ext uri="{FF2B5EF4-FFF2-40B4-BE49-F238E27FC236}">
                <a16:creationId xmlns:a16="http://schemas.microsoft.com/office/drawing/2014/main" id="{00DB3E6C-C847-4EF8-B812-47B93C54168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8070585C-94F3-46F5-A864-8FE5AB3659AB}"/>
              </a:ext>
            </a:extLst>
          </p:cNvPr>
          <p:cNvPicPr>
            <a:picLocks noChangeAspect="1"/>
          </p:cNvPicPr>
          <p:nvPr/>
        </p:nvPicPr>
        <p:blipFill>
          <a:blip r:embed="rId3"/>
          <a:stretch>
            <a:fillRect/>
          </a:stretch>
        </p:blipFill>
        <p:spPr>
          <a:xfrm>
            <a:off x="770011" y="1308538"/>
            <a:ext cx="10515600" cy="4717035"/>
          </a:xfrm>
          <a:prstGeom prst="rect">
            <a:avLst/>
          </a:prstGeom>
        </p:spPr>
      </p:pic>
      <p:sp>
        <p:nvSpPr>
          <p:cNvPr id="7" name="Title 1">
            <a:extLst>
              <a:ext uri="{FF2B5EF4-FFF2-40B4-BE49-F238E27FC236}">
                <a16:creationId xmlns:a16="http://schemas.microsoft.com/office/drawing/2014/main" id="{5B06BD31-EC55-4C1F-96AA-BC25AB4BC0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A14684D8-AC4F-4629-A3D7-77F1430C545C}"/>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7" name="Title 1">
            <a:extLst>
              <a:ext uri="{FF2B5EF4-FFF2-40B4-BE49-F238E27FC236}">
                <a16:creationId xmlns:a16="http://schemas.microsoft.com/office/drawing/2014/main" id="{44FF2808-B88C-462A-AE8E-E17B63A3F86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6" name="Content Placeholder 3">
            <a:extLst>
              <a:ext uri="{FF2B5EF4-FFF2-40B4-BE49-F238E27FC236}">
                <a16:creationId xmlns:a16="http://schemas.microsoft.com/office/drawing/2014/main" id="{FDD717C2-3F73-4920-9AC8-543ADD94AB19}"/>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7" name="Title 1">
            <a:extLst>
              <a:ext uri="{FF2B5EF4-FFF2-40B4-BE49-F238E27FC236}">
                <a16:creationId xmlns:a16="http://schemas.microsoft.com/office/drawing/2014/main" id="{CFEC0136-CC87-42BF-96FA-4682DA8D70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BCC4E86E-0CDD-42FD-B2F5-30326A20B5CA}"/>
              </a:ext>
            </a:extLst>
          </p:cNvPr>
          <p:cNvSpPr txBox="1">
            <a:spLocks/>
          </p:cNvSpPr>
          <p:nvPr/>
        </p:nvSpPr>
        <p:spPr>
          <a:xfrm>
            <a:off x="734028" y="1543726"/>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I can determine if the first stage will land, I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1868E5E6-7BE1-4716-9E90-E3195134804B}"/>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7" name="Title 1">
            <a:extLst>
              <a:ext uri="{FF2B5EF4-FFF2-40B4-BE49-F238E27FC236}">
                <a16:creationId xmlns:a16="http://schemas.microsoft.com/office/drawing/2014/main" id="{22DABB8E-4BA4-453C-8740-77DCCAC36152}"/>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6" name="Content Placeholder 3">
            <a:extLst>
              <a:ext uri="{FF2B5EF4-FFF2-40B4-BE49-F238E27FC236}">
                <a16:creationId xmlns:a16="http://schemas.microsoft.com/office/drawing/2014/main" id="{10F55B2E-7D07-4C7A-AF63-C279F83C9F09}"/>
              </a:ext>
            </a:extLst>
          </p:cNvPr>
          <p:cNvPicPr>
            <a:picLocks noChangeAspect="1"/>
          </p:cNvPicPr>
          <p:nvPr/>
        </p:nvPicPr>
        <p:blipFill>
          <a:blip r:embed="rId3"/>
          <a:stretch>
            <a:fillRect/>
          </a:stretch>
        </p:blipFill>
        <p:spPr>
          <a:xfrm>
            <a:off x="2123100" y="1584827"/>
            <a:ext cx="7790783" cy="4440746"/>
          </a:xfrm>
          <a:prstGeom prst="rect">
            <a:avLst/>
          </a:prstGeom>
        </p:spPr>
      </p:pic>
      <p:sp>
        <p:nvSpPr>
          <p:cNvPr id="7" name="Title 1">
            <a:extLst>
              <a:ext uri="{FF2B5EF4-FFF2-40B4-BE49-F238E27FC236}">
                <a16:creationId xmlns:a16="http://schemas.microsoft.com/office/drawing/2014/main" id="{D3F21483-9EE3-4B26-AFDA-ED9264CCE6C6}"/>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6" name="Title 1">
            <a:extLst>
              <a:ext uri="{FF2B5EF4-FFF2-40B4-BE49-F238E27FC236}">
                <a16:creationId xmlns:a16="http://schemas.microsoft.com/office/drawing/2014/main" id="{05577508-BC49-4C24-9F99-B45A32DC9B67}"/>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233B4CEB-94C5-47A7-803B-CA05B90C9C8A}"/>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014025" cy="2794686"/>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By this graph, We can see that the classificatory with the highest accuracy, is the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m 6">
            <a:extLst>
              <a:ext uri="{FF2B5EF4-FFF2-40B4-BE49-F238E27FC236}">
                <a16:creationId xmlns:a16="http://schemas.microsoft.com/office/drawing/2014/main" id="{D445C5C6-B13B-43E1-BEFD-0A3528F14E63}"/>
              </a:ext>
            </a:extLst>
          </p:cNvPr>
          <p:cNvPicPr>
            <a:picLocks noChangeAspect="1"/>
          </p:cNvPicPr>
          <p:nvPr/>
        </p:nvPicPr>
        <p:blipFill rotWithShape="1">
          <a:blip r:embed="rId3"/>
          <a:srcRect l="24348" t="38641" r="50000" b="22725"/>
          <a:stretch/>
        </p:blipFill>
        <p:spPr>
          <a:xfrm>
            <a:off x="5526155" y="1879925"/>
            <a:ext cx="5088835" cy="43088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202790"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In the code below, we can see the proof of the graph saw at the last page.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512522F5-18A6-4668-B282-15C96937D074}"/>
              </a:ext>
            </a:extLst>
          </p:cNvPr>
          <p:cNvPicPr>
            <a:picLocks noChangeAspect="1"/>
          </p:cNvPicPr>
          <p:nvPr/>
        </p:nvPicPr>
        <p:blipFill rotWithShape="1">
          <a:blip r:embed="rId3"/>
          <a:srcRect l="21957" t="35742" r="4783" b="21919"/>
          <a:stretch/>
        </p:blipFill>
        <p:spPr>
          <a:xfrm>
            <a:off x="1311965" y="2775725"/>
            <a:ext cx="8931966" cy="2902226"/>
          </a:xfrm>
          <a:prstGeom prst="rect">
            <a:avLst/>
          </a:prstGeom>
        </p:spPr>
      </p:pic>
    </p:spTree>
    <p:extLst>
      <p:ext uri="{BB962C8B-B14F-4D97-AF65-F5344CB8AC3E}">
        <p14:creationId xmlns:p14="http://schemas.microsoft.com/office/powerpoint/2010/main" val="2591356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8618C226-32F7-44DD-BDF5-B79C9EE0F16E}"/>
              </a:ext>
            </a:extLst>
          </p:cNvPr>
          <p:cNvSpPr txBox="1">
            <a:spLocks/>
          </p:cNvSpPr>
          <p:nvPr/>
        </p:nvSpPr>
        <p:spPr>
          <a:xfrm>
            <a:off x="770012" y="2057400"/>
            <a:ext cx="5591032"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We had only three false positives in total. The result can show how accurate is the model.</a:t>
            </a:r>
          </a:p>
        </p:txBody>
      </p:sp>
      <p:pic>
        <p:nvPicPr>
          <p:cNvPr id="7" name="Picture 2">
            <a:extLst>
              <a:ext uri="{FF2B5EF4-FFF2-40B4-BE49-F238E27FC236}">
                <a16:creationId xmlns:a16="http://schemas.microsoft.com/office/drawing/2014/main" id="{5E7FDAAC-8DAA-4D72-81D3-CE9D25D77FF7}"/>
              </a:ext>
            </a:extLst>
          </p:cNvPr>
          <p:cNvPicPr>
            <a:picLocks noChangeAspect="1"/>
          </p:cNvPicPr>
          <p:nvPr/>
        </p:nvPicPr>
        <p:blipFill>
          <a:blip r:embed="rId3"/>
          <a:stretch>
            <a:fillRect/>
          </a:stretch>
        </p:blipFill>
        <p:spPr>
          <a:xfrm>
            <a:off x="6573817" y="205740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F004E9DC-736A-401D-AA0E-BF4BF677D67F}"/>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2A4769E0-2990-447E-A4F7-3265F7CF85E5}"/>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I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06563F2C-C6FE-431D-A84F-C2121C11A3EF}"/>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https://github.com/Ewallk/Data_Science_Capstone_Space_X/blob/main/Data%20Collection%20API.ipynb</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pic>
        <p:nvPicPr>
          <p:cNvPr id="8" name="Picture 8">
            <a:extLst>
              <a:ext uri="{FF2B5EF4-FFF2-40B4-BE49-F238E27FC236}">
                <a16:creationId xmlns:a16="http://schemas.microsoft.com/office/drawing/2014/main" id="{0C91A0DD-C81A-490F-870F-91FDA8DAA131}"/>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009CD73E-FE38-4DC8-9FDB-195AFED361C8}"/>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I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https://github.com/Ewallk/Data_Science_Capstone_Space_X/blob/main/Data%20Collection%20with%20Web%20Scraping.ipynb</a:t>
            </a:r>
            <a:endParaRPr lang="en-US" sz="2200" dirty="0">
              <a:solidFill>
                <a:schemeClr val="accent3">
                  <a:lumMod val="25000"/>
                </a:schemeClr>
              </a:solidFill>
              <a:latin typeface="Abadi" panose="020B0604020104020204" pitchFamily="34" charset="0"/>
            </a:endParaRPr>
          </a:p>
        </p:txBody>
      </p:sp>
      <p:pic>
        <p:nvPicPr>
          <p:cNvPr id="8" name="Picture 6">
            <a:extLst>
              <a:ext uri="{FF2B5EF4-FFF2-40B4-BE49-F238E27FC236}">
                <a16:creationId xmlns:a16="http://schemas.microsoft.com/office/drawing/2014/main" id="{3F4A1DEB-D057-44C1-8F17-6BAFCAA3F40C}"/>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1561</TotalTime>
  <Words>1919</Words>
  <Application>Microsoft Office PowerPoint</Application>
  <PresentationFormat>Widescreen</PresentationFormat>
  <Paragraphs>208</Paragraphs>
  <Slides>48</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Edgard Martins</cp:lastModifiedBy>
  <cp:revision>202</cp:revision>
  <dcterms:created xsi:type="dcterms:W3CDTF">2021-04-29T18:58:34Z</dcterms:created>
  <dcterms:modified xsi:type="dcterms:W3CDTF">2022-07-15T06:07:09Z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